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3283" r:id="rId2"/>
    <p:sldId id="3661" r:id="rId3"/>
    <p:sldId id="3662" r:id="rId4"/>
    <p:sldId id="3895" r:id="rId5"/>
    <p:sldId id="3896" r:id="rId6"/>
    <p:sldId id="3897" r:id="rId7"/>
    <p:sldId id="3898" r:id="rId8"/>
    <p:sldId id="3899" r:id="rId9"/>
    <p:sldId id="3922" r:id="rId10"/>
    <p:sldId id="3900" r:id="rId11"/>
    <p:sldId id="3901" r:id="rId12"/>
    <p:sldId id="3902" r:id="rId13"/>
    <p:sldId id="3903" r:id="rId14"/>
    <p:sldId id="3904" r:id="rId15"/>
    <p:sldId id="3905" r:id="rId16"/>
    <p:sldId id="3906" r:id="rId17"/>
    <p:sldId id="3907" r:id="rId18"/>
    <p:sldId id="3908" r:id="rId19"/>
    <p:sldId id="3909" r:id="rId20"/>
    <p:sldId id="3910" r:id="rId21"/>
    <p:sldId id="3911" r:id="rId22"/>
    <p:sldId id="3912" r:id="rId23"/>
    <p:sldId id="3913" r:id="rId24"/>
    <p:sldId id="3914" r:id="rId25"/>
    <p:sldId id="3915" r:id="rId26"/>
    <p:sldId id="3916" r:id="rId27"/>
    <p:sldId id="3917" r:id="rId28"/>
    <p:sldId id="3918" r:id="rId29"/>
    <p:sldId id="3919" r:id="rId30"/>
    <p:sldId id="3920" r:id="rId31"/>
    <p:sldId id="3921" r:id="rId32"/>
    <p:sldId id="3415" r:id="rId3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23B"/>
    <a:srgbClr val="000066"/>
    <a:srgbClr val="000099"/>
    <a:srgbClr val="FFFF00"/>
    <a:srgbClr val="8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04" autoAdjust="0"/>
  </p:normalViewPr>
  <p:slideViewPr>
    <p:cSldViewPr showGuides="1">
      <p:cViewPr varScale="1">
        <p:scale>
          <a:sx n="85" d="100"/>
          <a:sy n="85" d="100"/>
        </p:scale>
        <p:origin x="744" y="96"/>
      </p:cViewPr>
      <p:guideLst>
        <p:guide orient="horz" pos="2160"/>
        <p:guide pos="390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47F2078-1BDE-41D8-AE55-5847D47A18B4}" type="datetimeFigureOut">
              <a:rPr lang="en-US"/>
              <a:pPr>
                <a:defRPr/>
              </a:pPr>
              <a:t>5/21/2021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05329354-2220-4A38-AA6A-6ECBB3E389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022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3BE1D-AB3A-4FC5-B6C7-E288A3E5F6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8711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D4EDB-172E-4E7D-87FD-263760BE74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593370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4AAD3-02F6-4282-B0CB-1345883C6A3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68801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C89AE9-28C6-4313-A4F4-003076BD29F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3919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DD05C-07FB-469F-996F-949680EA759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485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B45388-EF23-4C75-96E9-F8A9E4D03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6167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2BA77-5932-446D-9871-E00C063B29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7298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CD1CF-8D33-4B45-AC39-06FA613882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00632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E06E80-546E-4FE7-8A3C-09BDF213C8F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0348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EB8FF-0620-434E-8F12-3704ADCAD22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67209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69C843-F77C-4EFF-B04A-2B9FADE614C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1590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EADE11B-F89A-48B1-8B67-BFC33A6023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0066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66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66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66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duas.org/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8"/>
          <p:cNvSpPr>
            <a:spLocks noChangeArrowheads="1"/>
          </p:cNvSpPr>
          <p:nvPr/>
        </p:nvSpPr>
        <p:spPr bwMode="auto">
          <a:xfrm>
            <a:off x="2819399" y="5554398"/>
            <a:ext cx="655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i="1">
                <a:solidFill>
                  <a:srgbClr val="0070C0"/>
                </a:solidFill>
              </a:rPr>
              <a:t>(Arabic text along with English Translation)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912267" y="1674674"/>
            <a:ext cx="1036746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3600" b="1">
                <a:solidFill>
                  <a:srgbClr val="000066"/>
                </a:solidFill>
                <a:latin typeface="Trebuchet MS" pitchFamily="34" charset="0"/>
              </a:rPr>
              <a:t>Al-Kaf`ami, in al-Misbah, says “This is the prayer of Imam al-Mahdi(ajtfs)</a:t>
            </a:r>
            <a:endParaRPr lang="en-US" sz="3600" b="1" dirty="0">
              <a:solidFill>
                <a:srgbClr val="000066"/>
              </a:solidFill>
              <a:latin typeface="Trebuchet MS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2713373" y="3292303"/>
            <a:ext cx="6042039" cy="1541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880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ٱرْزُقْنَا تَوْفِيقَ ٱلطَّاعَةِ</a:t>
            </a:r>
            <a:endParaRPr lang="en-US" sz="880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BD7B7C-5C5A-4D02-8C94-5601E5676D8B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81289" y="1372546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وَٱمْلَا قُلُوبَنَا بِٱلْعِلْمِ وَٱلْمَعْرِفَةِ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fill our hearts with knowledge and learning,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ہمارے دلوں</a:t>
            </a:r>
            <a:r>
              <a:rPr lang="en-US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کو علم و معرفت سے بھر دے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it-IT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wamla' qulubana bil`ilmi walma`rifati</a:t>
            </a: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E73B84-6145-466E-A30B-CC6955729CD0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245839064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وَطَهِّرْ بُطُونَنَا مِنَ ٱلْحَرَامِ وَٱلشُّبْهَةِ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971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purify our stomachs from illegally and suspiciously gotten food,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ہمارے شکموں کو حرام اور مشکوک غذا سے پاک رکھ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206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tahhir butunana mina alharami walshshubhati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DE96D0-16E4-45E3-A9F6-1C47F5F2944B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35132712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وَٱكْفُفْ ايْدِيَنَا عَنِ ٱلظُّلْمِ وَٱلسَّرِقَةِ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withhold our hands from oppression and larceny,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ہمارے ہاتھوں کو ستم</a:t>
            </a:r>
            <a:r>
              <a:rPr lang="en-US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ur-PK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چوری کرنے سے بچائے</a:t>
            </a:r>
            <a:r>
              <a:rPr lang="en-US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ur-PK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رکھ </a:t>
            </a:r>
            <a:endParaRPr lang="en-US" sz="44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wakfuf aydiyana `an alzzulmi walssariqati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3C000A-C017-4046-B04E-B49219329129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46775426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0289" y="1400768"/>
            <a:ext cx="9906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وَٱغْضُضْ ابْصَارَنَا عَنِ ٱلْفُجُورِ وَٱلْخِيَانَةِ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turn our sights away from licentiousness and treachery,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ہماری آنکھوں کو بدی اور خیانت سے باز رکھ</a:t>
            </a:r>
            <a:endParaRPr lang="en-US" sz="4400">
              <a:solidFill>
                <a:srgbClr val="0070C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waghdud absarana `an alfujuri walkhiyanati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651E633-5727-4A2C-B195-BD08F266BDF0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707422816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وَٱسْدُدْ اسْمَاعَنَا عَنِ ٱللَّغْوِ وَٱلْغِيبَةِ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61421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block our hearings against vainness and backbiting,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ہمارے کانوں کو چغلی اور بے فائدہ باتیں</a:t>
            </a:r>
            <a:r>
              <a:rPr lang="ar-OM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ur-PK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ہمارے کانوں کو </a:t>
            </a:r>
            <a:endParaRPr lang="ar-OM" sz="44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چغلی اور بے فائدہ باتیں</a:t>
            </a:r>
            <a:r>
              <a:rPr lang="ar-OM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سننے سے محفوظ فرما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14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wasdud asma`ana `an allaghwi walghibati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4B27E9-519D-4F95-84AD-983FDB07068D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205476579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049381"/>
            <a:ext cx="98298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وَتَفَضَّلْ عَلَىٰ عُلَمَائِنَا بِٱلزُّهْدِ وَٱلنَّصِيحَةِ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29718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confer upon our scholars with asceticism and advice,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ہمارے علمائے دین پر زہد ونصیحت کی ارزانی فرما </a:t>
            </a: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300">
              <a:solidFill>
                <a:srgbClr val="00206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tafaddal `ala `ulama'ina bilzzuhdi walnnasihati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AF9052-06EE-4167-978E-60E66B732B44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892589371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ٱلْمُتَعَلِّمِينَ بِٱلْجُهْدِ وَٱلرَّغْبَةِ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the learners with hard work and desire (to learning),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ہمارے طالب علموں کو محنت</a:t>
            </a:r>
            <a:r>
              <a:rPr lang="ar-OM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رغبت عطا کروعظ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almuta`allimina biljuhdi walrraghbati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92073A-B228-4F66-A8E9-39462FB2B661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944101151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ٱلْمُسْتَمِعِينَ بِٱلاِتِّبَاعِ وَٱلْمَوْعِظَةِ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the listeners with following and learning (lessons),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سننے والوں کو نصیحت</a:t>
            </a:r>
            <a:r>
              <a:rPr lang="ar-OM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حاصل کرتے اور پیروی کرنے کی توفیق دے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5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almustami`ina bil-ittiba`i walmaw`izati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654058-1921-43B0-92A6-444C6AD01311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218300961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37206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مَرْضَىٰ ٱلْمُسْلِمِينَ بِٱلشِّفَاءِ وَٱلرَّاحَةِ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the Muslim patients with cure and comfort,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بیمار مسلمانوں کو شفایاب فرما اور آرام</a:t>
            </a:r>
            <a:r>
              <a:rPr lang="ar-OM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دے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marda almuslimina bilshshafa'i walrrahati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4E299AC-AB42-4702-91EF-662B41B9C6C6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704686723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مَوْتَاهُمْ بِٱلرَّافَةِ وَٱلرَّحْمَةِ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the dead Muslims with kindness and mercy,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ان کے مرحومین پر مہربانی فرما</a:t>
            </a:r>
            <a:endParaRPr lang="ar-OM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mawtahum bilrra'fati walrrahmati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FC9A3E-32C9-44D4-97C1-2F925ED5D7C0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717232453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</p:spPr>
        <p:txBody>
          <a:bodyPr/>
          <a:lstStyle/>
          <a:p>
            <a:pPr rtl="1" eaLnBrk="1" hangingPunct="1">
              <a:lnSpc>
                <a:spcPts val="9000"/>
              </a:lnSpc>
              <a:defRPr/>
            </a:pPr>
            <a:r>
              <a:rPr lang="ar-SA" sz="90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اَللَّهُمَّ صَلِّ عَلَى مُحَمَّدٍ وَ آلِ مُحَمَّد</a:t>
            </a:r>
            <a:endParaRPr lang="en-US" sz="90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43000" y="3898899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O' </a:t>
            </a:r>
            <a:r>
              <a:rPr lang="en-US" sz="3600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sz="3600" kern="1200" dirty="0">
                <a:solidFill>
                  <a:srgbClr val="0070C0"/>
                </a:solidFill>
                <a:ea typeface="MS Mincho" pitchFamily="49" charset="-128"/>
              </a:rPr>
              <a:t> send Your blessings on Muhammad and the family of </a:t>
            </a:r>
            <a:r>
              <a:rPr lang="en-US" sz="3600" kern="1200">
                <a:solidFill>
                  <a:srgbClr val="0070C0"/>
                </a:solidFill>
                <a:ea typeface="MS Mincho" pitchFamily="49" charset="-128"/>
              </a:rPr>
              <a:t>Muhammad.</a:t>
            </a:r>
          </a:p>
          <a:p>
            <a:pPr marL="342900" indent="-342900" eaLnBrk="1" hangingPunct="1">
              <a:defRPr/>
            </a:pPr>
            <a:endParaRPr lang="en-US" sz="20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b="1" kern="1200" dirty="0">
              <a:ea typeface="MS Mincho" pitchFamily="49" charset="-12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71DCF1-56B9-46DB-9C4F-53F583BFBC8E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مَشَايِخِنَا بِٱلْوَقَارِ وَٱلسَّكِينَةِ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2578" y="2585995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our aged people with somberness and gentleness,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ہمارے بوڑھوں کو وقار اور سکون عطا کر</a:t>
            </a:r>
            <a:endParaRPr lang="en-US" sz="4400">
              <a:solidFill>
                <a:srgbClr val="0070C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 sz="16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mashayikhina bilwaqari walssakinati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541B4-99B3-454C-8522-E4A227FF4EA0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541931502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ٱلشَّبَابِ بِٱلإِنَابَةِ وَٱلتَّوْبَةِ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the youths with turning (to You) and repentance,</a:t>
            </a: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ہمارے جوانوں کوتوبہ و استغفار کی توفیق</a:t>
            </a:r>
            <a:r>
              <a:rPr lang="ar-OM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دے </a:t>
            </a:r>
            <a:endParaRPr lang="ar-OM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alshshababi bil-inabati walttawbati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4A2A4B6-D71D-4B62-90AF-1A2D1C187E8E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05387973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ٱلنِّسَاءِ بِٱلْحَيَاءِ وَٱلْعِفَّةِ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the women with shyness and chastity,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عورتوں کو حیا</a:t>
            </a:r>
            <a:r>
              <a:rPr lang="ar-OM" sz="4400">
                <a:solidFill>
                  <a:srgbClr val="002060"/>
                </a:solidFill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پاکدامنی عنایت فرما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alnnisa'i bilhaya'i wal`iffati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9787F3-A620-4DAB-BBD5-01B4C00578DE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229329609"/>
      </p:ext>
    </p:extLst>
  </p:cSld>
  <p:clrMapOvr>
    <a:masterClrMapping/>
  </p:clrMapOvr>
  <p:transition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ٱلاغْنِيَاءِ بِٱلتَّوَاضُعِ وَٱلسَّعَةِ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the rich with modesty and ample giving,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ہمارے تونگروں کی فروتنی اور سخاوت عطا کر دے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al-aghniya'i bilttawadu`i walssa`ati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4EE01A-6EAA-4550-85C1-75A870914519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846295077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ٱلْفُقَرَاءِ بِٱلصَّبْرِ وَٱلْقَنَاعَةِ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the poor with patience and satisfaction,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مفلسوں کو صبر و قناعت بخش</a:t>
            </a:r>
            <a:r>
              <a:rPr lang="ar-OM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</a:t>
            </a: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دے</a:t>
            </a:r>
            <a:endParaRPr lang="ar-OM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alfuqara'i bilssabri walqana`ati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B4AF9B-42CF-4218-BA8C-E1CDC5E7E002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452424780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ٱلْغُزَاةِ بِٱلنَّصْرِ وَٱلْغَلَبَةِ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the warriors with triumph and supremacy,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غازیوں کو مدد اور غلبہ دے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alghuzati bilnnasri walghalabati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D28EC17-74EF-4806-8E58-B22D108CD9E1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503493133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ٱلاسَرَاءِ بِٱلْخَلاَصِ وَٱلرَّاحَةِ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the prisoners with release and comfort,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قیدیوں کورہائی اور آرام دے </a:t>
            </a:r>
            <a:endParaRPr lang="ar-OM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al-usara'i bilkhalasi walrrahati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84DEC98-2BC7-45A1-BC95-DDF63C899CC7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001758570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ٱلامَرَاءِ بِٱلْعَدْلِ وَٱلشَّفَقَةِ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upon the rulers with justice and sympathy,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حاکموں کو انصاف اور نرمی کی توفیق دے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al-umara'i bil`adli walshshafaqati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ABD5B35-2F48-4352-8CF4-A289EB6BD9B8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420226561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049381"/>
            <a:ext cx="9906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وَعَلَىٰ ٱلرَّعِيَّةِ بِٱلإِنْصَافِ وَحُسْنِ ٱلسِّيرَةِ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2578" y="2743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upon the subjects with impartiality and good behavior.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ar-OM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عوام کو حق شناسی اور نیک کردار بنا دے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`ala alrra`iyyati bil-insafi wa husni alssirati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66D562-B1CC-404C-8974-1313C57D7C7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418725025"/>
      </p:ext>
    </p:extLst>
  </p:cSld>
  <p:clrMapOvr>
    <a:masterClrMapping/>
  </p:clrMapOvr>
  <p:transition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1689" y="1219200"/>
            <a:ext cx="103632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وَبَارِكْ لِلْحُجَّاجِ وَالزُّوَّارِ فِي ٱلزَّادِ وَٱلنَّفَقَةِ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(Please do) bless the pilgrims to Mecca and the visitors (of the tombs of the saints) with provision and expenditure,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حاجیوں اور زائروں کے زاد راہ اور خرچ میں برکت دے </a:t>
            </a:r>
            <a:endParaRPr lang="ar-OM" sz="4400">
              <a:solidFill>
                <a:srgbClr val="002060"/>
              </a:solidFill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barik lilhujjaji walzzuwwari fi alzzadi walnnafaqati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E0131B-1718-45E0-8569-97AF82BDC35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538719322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rtl="1" eaLnBrk="1" hangingPunct="1">
              <a:lnSpc>
                <a:spcPts val="9000"/>
              </a:lnSpc>
            </a:pP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بِسْمِ اللَّهِ </a:t>
            </a:r>
            <a:r>
              <a:rPr lang="ar-SA" sz="9600" kern="1200" dirty="0" err="1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الرَّحْمَٰنِ</a:t>
            </a:r>
            <a:r>
              <a:rPr lang="ar-SA" sz="9600" kern="1200" dirty="0">
                <a:latin typeface="Arabic Typesetting" panose="03020402040406030203" pitchFamily="66" charset="-78"/>
                <a:ea typeface="+mn-ea"/>
                <a:cs typeface="Arabic Typesetting" panose="03020402040406030203" pitchFamily="66" charset="-78"/>
              </a:rPr>
              <a:t> الرَّحِيمِ</a:t>
            </a:r>
            <a:endParaRPr lang="en-US" sz="9600" kern="1200" dirty="0">
              <a:latin typeface="Arabic Typesetting" panose="03020402040406030203" pitchFamily="66" charset="-78"/>
              <a:ea typeface="+mn-ea"/>
              <a:cs typeface="Arabic Typesetting" panose="03020402040406030203" pitchFamily="66" charset="-78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3886784"/>
            <a:ext cx="9144000" cy="1752600"/>
          </a:xfrm>
        </p:spPr>
        <p:txBody>
          <a:bodyPr/>
          <a:lstStyle/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In the Name of </a:t>
            </a:r>
            <a:r>
              <a:rPr lang="en-US" kern="1200" dirty="0" err="1">
                <a:solidFill>
                  <a:srgbClr val="0070C0"/>
                </a:solidFill>
                <a:ea typeface="MS Mincho" pitchFamily="49" charset="-128"/>
              </a:rPr>
              <a:t>Allāh</a:t>
            </a: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, </a:t>
            </a:r>
          </a:p>
          <a:p>
            <a:pPr marL="342900" indent="-342900" eaLnBrk="1" hangingPunct="1">
              <a:defRPr/>
            </a:pPr>
            <a:r>
              <a:rPr lang="en-US" kern="1200" dirty="0">
                <a:solidFill>
                  <a:srgbClr val="0070C0"/>
                </a:solidFill>
                <a:ea typeface="MS Mincho" pitchFamily="49" charset="-128"/>
              </a:rPr>
              <a:t>the All-merciful, </a:t>
            </a:r>
            <a:r>
              <a:rPr lang="en-US" kern="1200">
                <a:solidFill>
                  <a:srgbClr val="0070C0"/>
                </a:solidFill>
                <a:ea typeface="MS Mincho" pitchFamily="49" charset="-128"/>
              </a:rPr>
              <a:t>the All-compassionate</a:t>
            </a:r>
          </a:p>
          <a:p>
            <a:pPr marL="342900" indent="-342900" eaLnBrk="1" hangingPunct="1">
              <a:defRPr/>
            </a:pPr>
            <a:r>
              <a:rPr lang="ar-IQ" sz="3200"/>
              <a:t> </a:t>
            </a:r>
            <a:endParaRPr lang="en-US" sz="32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>
              <a:ea typeface="MS Mincho" pitchFamily="49" charset="-128"/>
            </a:endParaRPr>
          </a:p>
          <a:p>
            <a:pPr marL="342900" indent="-342900" eaLnBrk="1" hangingPunct="1">
              <a:defRPr/>
            </a:pPr>
            <a:endParaRPr lang="en-US" sz="3600" kern="1200" dirty="0">
              <a:ea typeface="MS Mincho" pitchFamily="49" charset="-12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FE8B10-0E69-42CB-8AEC-CC8378CE5A87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81000" y="1394638"/>
            <a:ext cx="11201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وَٱقْضِ مَا اوْجَبْتَ عَلَيْهِمْ مِنَ ٱلْحَجِّ وَٱلْعُمْرَةِ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8" y="3165737"/>
            <a:ext cx="9386711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help them settle the Hajj and `Umrah that You have made incumbent upon them,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6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ان پر جو حج اور عمرہ تو نے واجب کیا ہے وہ اچھی طرح ادا کر دے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5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waqdi ma awjabta `alayhim min alhajj wal`umrati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BB61AF3-7471-47B9-988E-94504587B85E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625583658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بِفَضْلِكَ وَرَحْمَتِكَ يَا ارْحَمَ ٱلرَّاحِمِينَ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in the name of Your grace and mercy, O most merciful of all those who show mercy!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8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اپنے فضل سے اور اپنی رحمت سے اے سب سے زیادہ رحم کرنے والے۔</a:t>
            </a:r>
            <a:endParaRPr lang="ar-OM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000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bifadlika wa rahmatika ya arhama alrrahimina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6F975E-FB37-4E6B-8856-F08E6B098BBA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474793243"/>
      </p:ext>
    </p:extLst>
  </p:cSld>
  <p:clrMapOvr>
    <a:masterClrMapping/>
  </p:clrMapOvr>
  <p:transition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828800" y="1275080"/>
            <a:ext cx="7993062" cy="4846320"/>
          </a:xfrm>
          <a:prstGeom prst="plaque">
            <a:avLst>
              <a:gd name="adj" fmla="val 16667"/>
            </a:avLst>
          </a:prstGeom>
          <a:gradFill rotWithShape="1">
            <a:gsLst>
              <a:gs pos="0">
                <a:srgbClr val="003399"/>
              </a:gs>
              <a:gs pos="50000">
                <a:srgbClr val="001847"/>
              </a:gs>
              <a:gs pos="100000">
                <a:srgbClr val="003399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6629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2209800" y="3149600"/>
            <a:ext cx="7772400" cy="1097280"/>
          </a:xfrm>
        </p:spPr>
        <p:txBody>
          <a:bodyPr/>
          <a:lstStyle/>
          <a:p>
            <a:pPr eaLnBrk="1" hangingPunct="1"/>
            <a:r>
              <a:rPr lang="en-US" sz="6000" b="1">
                <a:solidFill>
                  <a:srgbClr val="FFFF00"/>
                </a:solidFill>
              </a:rPr>
              <a:t>Please recite  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Sūrat al-Fātiḥah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for</a:t>
            </a:r>
            <a:br>
              <a:rPr lang="en-US" sz="6000" b="1">
                <a:solidFill>
                  <a:srgbClr val="FFFF00"/>
                </a:solidFill>
              </a:rPr>
            </a:br>
            <a:r>
              <a:rPr lang="en-US" sz="6000" b="1">
                <a:solidFill>
                  <a:srgbClr val="FFFF00"/>
                </a:solidFill>
              </a:rPr>
              <a:t>ALL MARHUMEEN</a:t>
            </a:r>
            <a:br>
              <a:rPr lang="en-US" sz="6000" b="1">
                <a:solidFill>
                  <a:srgbClr val="FFFF00"/>
                </a:solidFill>
              </a:rPr>
            </a:br>
            <a:endParaRPr lang="en-GB" sz="6000" b="1">
              <a:solidFill>
                <a:srgbClr val="FFFF00"/>
              </a:solidFill>
            </a:endParaRPr>
          </a:p>
        </p:txBody>
      </p:sp>
      <p:pic>
        <p:nvPicPr>
          <p:cNvPr id="7" name="Pictur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332" y="5365390"/>
            <a:ext cx="1828800" cy="435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1660526" y="5857875"/>
            <a:ext cx="8888413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100" b="1" dirty="0">
                <a:solidFill>
                  <a:srgbClr val="000066"/>
                </a:solidFill>
              </a:rPr>
              <a:t>For any errors / comments please write to: duas.org@gmail.com</a:t>
            </a:r>
            <a:endParaRPr lang="en-US" sz="1200" b="1" dirty="0">
              <a:solidFill>
                <a:srgbClr val="000066"/>
              </a:solidFill>
              <a:latin typeface="Trebuchet MS" pitchFamily="34" charset="0"/>
            </a:endParaRPr>
          </a:p>
          <a:p>
            <a:pPr algn="ctr"/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Kindly recite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Sūrat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al-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Fātiḥah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for </a:t>
            </a:r>
            <a:r>
              <a:rPr lang="en-US" sz="1200" b="1" dirty="0" err="1">
                <a:solidFill>
                  <a:srgbClr val="000066"/>
                </a:solidFill>
                <a:latin typeface="Trebuchet MS" pitchFamily="34" charset="0"/>
              </a:rPr>
              <a:t>Marhumeen</a:t>
            </a:r>
            <a:r>
              <a:rPr lang="en-US" sz="1200" b="1" dirty="0">
                <a:solidFill>
                  <a:srgbClr val="000066"/>
                </a:solidFill>
                <a:latin typeface="Trebuchet MS" pitchFamily="34" charset="0"/>
              </a:rPr>
              <a:t> of all those who have worked towards making this small work possible.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1CDD8B-12BE-41EB-AE6E-4FDA4C2F4CF3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1049381"/>
            <a:ext cx="104394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اَللَّهُمَّ ٱرْزُقْنَا تَوْفِيقَ ٱلطَّاعَةِ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O Allah, (please do) grant us success to obey (You),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اے معبود توفیق دے ہمیں اطاعت کرنے،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allahumma irzuqna tawfiqa altta`ati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6B19CD-651B-4727-A6CE-7676CA6929C5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وَبُعْدَ ٱلْمَعْصِيَةِ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remoteness from disobedience (to You),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نافرمانی سے دور رہنے،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bu`da alma`siyati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DEF863-B2E7-46F8-A2F7-359DD4199C8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4495946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وَصِدْقَ ٱلنِّيّةِ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true intention,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نیت صاف رکھنے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sidqa alnniyyati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2EFD63-1E57-47E6-A1E5-ACB035275D52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28240235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وَعِرْفَانَ ٱلْحُرْمَةِ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81289" y="3165737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and identification of sanctity.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 اور حرمتوں کو پہچاننے کی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`irfana alhurmati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A950BD-1EC9-4708-BB91-4B6FBF3E69B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260027677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وَاكْرِمْنَا بِٱلْهُدَىٰ وَٱلاِسْتِقَامَةِ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(Please do) honor us with true guidance and straightforwardness,</a:t>
            </a:r>
            <a:endParaRPr lang="en-US">
              <a:solidFill>
                <a:srgbClr val="0070C0"/>
              </a:solidFill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ہمیں راہ راست اور ثابت قدمی سے سرفراز فرما 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akrimna bilhuda wal-istiqamati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71328-32DE-4E33-AE40-138E6076604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3389234408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295400" y="1049381"/>
            <a:ext cx="9144000" cy="1470025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OM" sz="9600">
                <a:effectLst/>
                <a:latin typeface="Calibri" panose="020F0502020204030204" pitchFamily="34" charset="0"/>
                <a:ea typeface="Calibri" panose="020F0502020204030204" pitchFamily="34" charset="0"/>
                <a:cs typeface="Arabic Typesetting" panose="03020402040406030203" pitchFamily="66" charset="-78"/>
              </a:rPr>
              <a:t>وَسَدِّدْ الْسِنَتَنَا بِٱلصَّوَابِ وَٱلْحِكْمَةِ</a:t>
            </a:r>
            <a:endParaRPr lang="en-US" sz="960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95400" y="2895600"/>
            <a:ext cx="9144000" cy="1752600"/>
          </a:xfrm>
        </p:spPr>
        <p:txBody>
          <a:bodyPr/>
          <a:lstStyle/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dedicate our tongues to truth and wisdom,</a:t>
            </a: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ur-PK" sz="4400">
                <a:solidFill>
                  <a:srgbClr val="002060"/>
                </a:solidFill>
                <a:effectLst/>
                <a:latin typeface="Arabic Typesetting" panose="03020402040406030203" pitchFamily="66" charset="-78"/>
                <a:ea typeface="Calibri" panose="020F0502020204030204" pitchFamily="34" charset="0"/>
                <a:cs typeface="Arabic Typesetting" panose="03020402040406030203" pitchFamily="66" charset="-78"/>
              </a:rPr>
              <a:t>اور ہماری زبانوں کو خوبی و دانائی سے بولنے کی توفیق دے</a:t>
            </a:r>
            <a:endParaRPr lang="en-US" sz="4400">
              <a:solidFill>
                <a:srgbClr val="002060"/>
              </a:solidFill>
              <a:effectLst/>
              <a:latin typeface="Arabic Typesetting" panose="03020402040406030203" pitchFamily="66" charset="-78"/>
              <a:ea typeface="Calibri" panose="020F0502020204030204" pitchFamily="34" charset="0"/>
              <a:cs typeface="Arabic Typesetting" panose="03020402040406030203" pitchFamily="66" charset="-78"/>
            </a:endParaRPr>
          </a:p>
          <a:p>
            <a:pPr marL="0" marR="0" algn="ct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>
              <a:solidFill>
                <a:srgbClr val="0070C0"/>
              </a:solidFill>
              <a:effectLst/>
              <a:latin typeface="+mj-lt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wa saddid alsinatana bilssawabi walhikmati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2671328-32DE-4E33-AE40-138E6076604C}"/>
              </a:ext>
            </a:extLst>
          </p:cNvPr>
          <p:cNvSpPr txBox="1"/>
          <p:nvPr/>
        </p:nvSpPr>
        <p:spPr>
          <a:xfrm>
            <a:off x="6967946" y="403050"/>
            <a:ext cx="24032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Prayer of </a:t>
            </a:r>
          </a:p>
          <a:p>
            <a:pPr algn="ctr"/>
            <a:r>
              <a:rPr lang="en-US" sz="1800" b="1">
                <a:solidFill>
                  <a:srgbClr val="00823B"/>
                </a:solidFill>
                <a:latin typeface="Trebuchet MS" pitchFamily="34" charset="0"/>
              </a:rPr>
              <a:t>Imam al-Mahdi(ajtfs)</a:t>
            </a:r>
          </a:p>
        </p:txBody>
      </p:sp>
    </p:spTree>
    <p:extLst>
      <p:ext uri="{BB962C8B-B14F-4D97-AF65-F5344CB8AC3E}">
        <p14:creationId xmlns:p14="http://schemas.microsoft.com/office/powerpoint/2010/main" val="157299625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4">
      <a:dk1>
        <a:srgbClr val="FFFFFF"/>
      </a:dk1>
      <a:lt1>
        <a:srgbClr val="FFFFFF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FFFFFF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FFFFFF"/>
        </a:dk1>
        <a:lt1>
          <a:srgbClr val="FFFFFF"/>
        </a:lt1>
        <a:dk2>
          <a:srgbClr val="FFFF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DADAD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15776</TotalTime>
  <Words>1240</Words>
  <Application>Microsoft Office PowerPoint</Application>
  <PresentationFormat>Widescreen</PresentationFormat>
  <Paragraphs>252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Arabic Typesetting</vt:lpstr>
      <vt:lpstr>Arial</vt:lpstr>
      <vt:lpstr>Calibri</vt:lpstr>
      <vt:lpstr>Trebuchet MS</vt:lpstr>
      <vt:lpstr>Default Design</vt:lpstr>
      <vt:lpstr>PowerPoint Presentation</vt:lpstr>
      <vt:lpstr>اَللَّهُمَّ صَلِّ عَلَى مُحَمَّدٍ وَ آلِ مُحَمَّد</vt:lpstr>
      <vt:lpstr>بِسْمِ اللَّهِ الرَّحْمَٰنِ الرَّحِيمِ</vt:lpstr>
      <vt:lpstr>اَللَّهُمَّ ٱرْزُقْنَا تَوْفِيقَ ٱلطَّاعَةِ</vt:lpstr>
      <vt:lpstr>وَبُعْدَ ٱلْمَعْصِيَةِ</vt:lpstr>
      <vt:lpstr>وَصِدْقَ ٱلنِّيّةِ</vt:lpstr>
      <vt:lpstr>وَعِرْفَانَ ٱلْحُرْمَةِ</vt:lpstr>
      <vt:lpstr>وَاكْرِمْنَا بِٱلْهُدَىٰ وَٱلاِسْتِقَامَةِ</vt:lpstr>
      <vt:lpstr>وَسَدِّدْ الْسِنَتَنَا بِٱلصَّوَابِ وَٱلْحِكْمَةِ</vt:lpstr>
      <vt:lpstr>وَٱمْلَا قُلُوبَنَا بِٱلْعِلْمِ وَٱلْمَعْرِفَةِ</vt:lpstr>
      <vt:lpstr>وَطَهِّرْ بُطُونَنَا مِنَ ٱلْحَرَامِ وَٱلشُّبْهَةِ</vt:lpstr>
      <vt:lpstr>وَٱكْفُفْ ايْدِيَنَا عَنِ ٱلظُّلْمِ وَٱلسَّرِقَةِ</vt:lpstr>
      <vt:lpstr>وَٱغْضُضْ ابْصَارَنَا عَنِ ٱلْفُجُورِ وَٱلْخِيَانَةِ</vt:lpstr>
      <vt:lpstr>وَٱسْدُدْ اسْمَاعَنَا عَنِ ٱللَّغْوِ وَٱلْغِيبَةِ</vt:lpstr>
      <vt:lpstr>وَتَفَضَّلْ عَلَىٰ عُلَمَائِنَا بِٱلزُّهْدِ وَٱلنَّصِيحَةِ</vt:lpstr>
      <vt:lpstr>وَعَلَىٰ ٱلْمُتَعَلِّمِينَ بِٱلْجُهْدِ وَٱلرَّغْبَةِ</vt:lpstr>
      <vt:lpstr>وَعَلَىٰ ٱلْمُسْتَمِعِينَ بِٱلاِتِّبَاعِ وَٱلْمَوْعِظَةِ</vt:lpstr>
      <vt:lpstr>وَعَلَىٰ مَرْضَىٰ ٱلْمُسْلِمِينَ بِٱلشِّفَاءِ وَٱلرَّاحَةِ</vt:lpstr>
      <vt:lpstr>وَعَلَىٰ مَوْتَاهُمْ بِٱلرَّافَةِ وَٱلرَّحْمَةِ</vt:lpstr>
      <vt:lpstr>وَعَلَىٰ مَشَايِخِنَا بِٱلْوَقَارِ وَٱلسَّكِينَةِ</vt:lpstr>
      <vt:lpstr>وَعَلَىٰ ٱلشَّبَابِ بِٱلإِنَابَةِ وَٱلتَّوْبَةِ</vt:lpstr>
      <vt:lpstr>وَعَلَىٰ ٱلنِّسَاءِ بِٱلْحَيَاءِ وَٱلْعِفَّةِ</vt:lpstr>
      <vt:lpstr>وَعَلَىٰ ٱلاغْنِيَاءِ بِٱلتَّوَاضُعِ وَٱلسَّعَةِ</vt:lpstr>
      <vt:lpstr>وَعَلَىٰ ٱلْفُقَرَاءِ بِٱلصَّبْرِ وَٱلْقَنَاعَةِ</vt:lpstr>
      <vt:lpstr>وَعَلَىٰ ٱلْغُزَاةِ بِٱلنَّصْرِ وَٱلْغَلَبَةِ</vt:lpstr>
      <vt:lpstr>وَعَلَىٰ ٱلاسَرَاءِ بِٱلْخَلاَصِ وَٱلرَّاحَةِ</vt:lpstr>
      <vt:lpstr>وَعَلَىٰ ٱلامَرَاءِ بِٱلْعَدْلِ وَٱلشَّفَقَةِ</vt:lpstr>
      <vt:lpstr>وَعَلَىٰ ٱلرَّعِيَّةِ بِٱلإِنْصَافِ وَحُسْنِ ٱلسِّيرَةِ</vt:lpstr>
      <vt:lpstr>وَبَارِكْ لِلْحُجَّاجِ وَالزُّوَّارِ فِي ٱلزَّادِ وَٱلنَّفَقَةِ</vt:lpstr>
      <vt:lpstr>وَٱقْضِ مَا اوْجَبْتَ عَلَيْهِمْ مِنَ ٱلْحَجِّ وَٱلْعُمْرَةِ</vt:lpstr>
      <vt:lpstr>بِفَضْلِكَ وَرَحْمَتِكَ يَا ارْحَمَ ٱلرَّاحِمِينَ</vt:lpstr>
      <vt:lpstr>Please recite   Sūrat al-Fātiḥah for ALL MARHUMEEN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IRFANJARCHIVI</dc:creator>
  <cp:lastModifiedBy>Irfan Jarchivi</cp:lastModifiedBy>
  <cp:revision>347</cp:revision>
  <cp:lastPrinted>1601-01-01T00:00:00Z</cp:lastPrinted>
  <dcterms:created xsi:type="dcterms:W3CDTF">1601-01-01T00:00:00Z</dcterms:created>
  <dcterms:modified xsi:type="dcterms:W3CDTF">2021-05-20T21:23:38Z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